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sldIdLst>
    <p:sldId id="257" r:id="rId3"/>
    <p:sldId id="284" r:id="rId4"/>
    <p:sldId id="283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65" r:id="rId13"/>
    <p:sldId id="266" r:id="rId14"/>
    <p:sldId id="267" r:id="rId15"/>
    <p:sldId id="282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59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569C3-B633-458F-8EB7-56395CC160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3422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1C1CD-A7A9-40D1-91AC-8DF4AE42B75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572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1D846-B782-4549-9671-3EA18282D5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2814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84213" y="511175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90057231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970955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59048129"/>
      </p:ext>
    </p:extLst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46180"/>
      </p:ext>
    </p:extLst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713446"/>
      </p:ext>
    </p:extLst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3103680"/>
      </p:ext>
    </p:extLst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3299471"/>
      </p:ext>
    </p:extLst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307830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6E69C-E733-4977-A5E1-1CD94DF33A5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483963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97682992"/>
      </p:ext>
    </p:extLst>
  </p:cSld>
  <p:clrMapOvr>
    <a:masterClrMapping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16687"/>
      </p:ext>
    </p:extLst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548118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2F1D6-3B05-49BE-9F17-8A24CAD1933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7322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B35D3-E734-487E-998F-0FFED73F74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6418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37BEB-17E5-4047-BC59-124E3E6E065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898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67F42-A0B7-4AE1-BA65-18B22E15040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97175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EFB85-0A96-407A-9E1A-3D4342574C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2036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49603-C78F-4454-83D6-CC81202FC8D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47136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CB213-93B6-4D44-AD2F-BCD85CDB9DC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7890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97EEA6F4-FAB6-4831-8FEB-D3207F294F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98" r:id="rId2"/>
    <p:sldLayoutId id="2147483797" r:id="rId3"/>
    <p:sldLayoutId id="2147483796" r:id="rId4"/>
    <p:sldLayoutId id="2147483795" r:id="rId5"/>
    <p:sldLayoutId id="2147483794" r:id="rId6"/>
    <p:sldLayoutId id="2147483793" r:id="rId7"/>
    <p:sldLayoutId id="2147483792" r:id="rId8"/>
    <p:sldLayoutId id="2147483791" r:id="rId9"/>
    <p:sldLayoutId id="2147483790" r:id="rId10"/>
    <p:sldLayoutId id="21474837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9" r:id="rId2"/>
    <p:sldLayoutId id="2147483808" r:id="rId3"/>
    <p:sldLayoutId id="2147483807" r:id="rId4"/>
    <p:sldLayoutId id="2147483806" r:id="rId5"/>
    <p:sldLayoutId id="2147483805" r:id="rId6"/>
    <p:sldLayoutId id="2147483804" r:id="rId7"/>
    <p:sldLayoutId id="2147483803" r:id="rId8"/>
    <p:sldLayoutId id="2147483802" r:id="rId9"/>
    <p:sldLayoutId id="2147483801" r:id="rId10"/>
    <p:sldLayoutId id="2147483800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" y="0"/>
            <a:ext cx="9105900" cy="46497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CC99">
                  <a:alpha val="67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/>
              <a:t>  </a:t>
            </a:r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0" y="4572000"/>
            <a:ext cx="9144000" cy="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76" name="Picture 4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79525"/>
            <a:ext cx="7391400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QQ截图201212281319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9144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WordArt 6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5638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i="1" kern="1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华文彩云"/>
                <a:ea typeface="华文彩云"/>
              </a:rPr>
              <a:t>英语教学课件系列</a:t>
            </a:r>
          </a:p>
        </p:txBody>
      </p:sp>
      <p:sp>
        <p:nvSpPr>
          <p:cNvPr id="3079" name="WordArt 7"/>
          <p:cNvSpPr>
            <a:spLocks noChangeArrowheads="1" noChangeShapeType="1" noTextEdit="1"/>
          </p:cNvSpPr>
          <p:nvPr/>
        </p:nvSpPr>
        <p:spPr bwMode="auto">
          <a:xfrm rot="-1038596">
            <a:off x="3352800" y="4267200"/>
            <a:ext cx="6096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Go</a:t>
            </a:r>
            <a:endParaRPr lang="zh-CN" altLang="en-US" sz="3600" b="1" i="1" kern="10">
              <a:ln w="9525">
                <a:solidFill>
                  <a:srgbClr val="3366FF"/>
                </a:solidFill>
                <a:round/>
                <a:headEnd/>
                <a:tailEnd/>
              </a:ln>
              <a:solidFill>
                <a:srgbClr val="3366FF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 rot="-597107">
            <a:off x="4191000" y="409575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for</a:t>
            </a:r>
            <a:endParaRPr lang="zh-CN" altLang="en-US" sz="3600" b="1" i="1" kern="1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rgbClr val="CC3300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81" name="WordArt 9"/>
          <p:cNvSpPr>
            <a:spLocks noChangeArrowheads="1" noChangeShapeType="1" noTextEdit="1"/>
          </p:cNvSpPr>
          <p:nvPr/>
        </p:nvSpPr>
        <p:spPr bwMode="auto">
          <a:xfrm rot="-808854">
            <a:off x="4876800" y="396240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it!</a:t>
            </a:r>
            <a:endParaRPr lang="zh-CN" altLang="en-US" sz="3600" b="1" i="1" kern="1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914400" y="1524000"/>
            <a:ext cx="7315200" cy="0"/>
          </a:xfrm>
          <a:prstGeom prst="line">
            <a:avLst/>
          </a:prstGeom>
          <a:noFill/>
          <a:ln w="57150" cmpd="thinThick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6642100" y="2070100"/>
            <a:ext cx="1676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八年级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(</a:t>
            </a: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上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)</a:t>
            </a:r>
            <a:endParaRPr lang="zh-CN" altLang="en-US" sz="3600" kern="10" dirty="0">
              <a:ln w="9525">
                <a:solidFill>
                  <a:srgbClr val="993300"/>
                </a:solidFill>
                <a:round/>
                <a:headEnd/>
                <a:tailEnd/>
              </a:ln>
              <a:solidFill>
                <a:srgbClr val="993300"/>
              </a:solidFill>
              <a:latin typeface="黑体"/>
              <a:ea typeface="黑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685800" y="1066800"/>
            <a:ext cx="5070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3200" b="1"/>
              <a:t>3 </a:t>
            </a:r>
            <a:r>
              <a:rPr lang="en-US" altLang="zh-CN" sz="3200" b="1">
                <a:solidFill>
                  <a:srgbClr val="003399"/>
                </a:solidFill>
              </a:rPr>
              <a:t>Write about your plans.</a:t>
            </a: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685800" y="3106738"/>
            <a:ext cx="8001000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4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Tomorrow, I’m going to_____________________ 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Next week,  ______________________________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Next month, ______________________________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Next year, ________________________________</a:t>
            </a:r>
            <a:r>
              <a:rPr lang="en-US" altLang="zh-CN" sz="2800" u="sng"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400"/>
              </a:lnSpc>
            </a:pP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图片 6" descr="QQ截图201308071639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914400"/>
            <a:ext cx="17811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4271963" y="3259138"/>
            <a:ext cx="57864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</a:rPr>
              <a:t>have an English lesson.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533650" y="3792538"/>
            <a:ext cx="7143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</a:rPr>
              <a:t>I am going to travel to Dalian.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2609850" y="4321175"/>
            <a:ext cx="7143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</a:rPr>
              <a:t>I am going to visit my friend.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2305050" y="4930775"/>
            <a:ext cx="7143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3300"/>
                </a:solidFill>
              </a:rPr>
              <a:t>I am going to move to another city.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413" y="1089025"/>
            <a:ext cx="8542337" cy="5402263"/>
          </a:xfrm>
          <a:noFill/>
        </p:spPr>
        <p:txBody>
          <a:bodyPr wrap="none"/>
          <a:lstStyle/>
          <a:p>
            <a:pPr marL="615950" indent="-61595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1.  ____ you ____ a teacher when you grow up?</a:t>
            </a:r>
            <a:br>
              <a:rPr lang="en-US" altLang="zh-CN" sz="3100" b="1" smtClean="0">
                <a:latin typeface="Times New Roman" pitchFamily="18" charset="0"/>
              </a:rPr>
            </a:br>
            <a:r>
              <a:rPr lang="en-US" altLang="zh-CN" sz="3100" b="1" smtClean="0">
                <a:latin typeface="Times New Roman" pitchFamily="18" charset="0"/>
              </a:rPr>
              <a:t> A Will; going to be          B Are; going to be </a:t>
            </a:r>
          </a:p>
          <a:p>
            <a:pPr marL="615950" indent="-61595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   C Are; /                            D Will; be</a:t>
            </a:r>
          </a:p>
          <a:p>
            <a:pPr marL="615950" indent="-61595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2. I don’t know if Tom _____. Maybe he ___ </a:t>
            </a:r>
          </a:p>
          <a:p>
            <a:pPr marL="615950" indent="-61595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if it doesn’t rain.</a:t>
            </a:r>
            <a:br>
              <a:rPr lang="en-US" altLang="zh-CN" sz="3100" b="1" smtClean="0">
                <a:latin typeface="Times New Roman" pitchFamily="18" charset="0"/>
              </a:rPr>
            </a:br>
            <a:r>
              <a:rPr lang="en-US" altLang="zh-CN" sz="3100" b="1" smtClean="0">
                <a:latin typeface="Times New Roman" pitchFamily="18" charset="0"/>
              </a:rPr>
              <a:t> A will come; comes          </a:t>
            </a:r>
          </a:p>
          <a:p>
            <a:pPr marL="615950" indent="-61595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   B will come; will come   </a:t>
            </a:r>
          </a:p>
          <a:p>
            <a:pPr marL="615950" indent="-61595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   C comes; comes               </a:t>
            </a:r>
          </a:p>
          <a:p>
            <a:pPr marL="615950" indent="-61595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   D comes; will come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925513" y="1179513"/>
            <a:ext cx="649287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573588" y="2798763"/>
            <a:ext cx="57785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2651125" y="458788"/>
            <a:ext cx="37433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100" b="1">
                <a:solidFill>
                  <a:srgbClr val="0000CC"/>
                </a:solidFill>
                <a:ea typeface="黑体" pitchFamily="2" charset="-122"/>
              </a:rPr>
              <a:t>单项选择填空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  <p:bldP spid="1434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9250" y="728663"/>
            <a:ext cx="8229600" cy="5581650"/>
          </a:xfrm>
          <a:noFill/>
        </p:spPr>
        <p:txBody>
          <a:bodyPr wrap="none"/>
          <a:lstStyle/>
          <a:p>
            <a:pPr marL="608013" indent="-608013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3. He will be back ____a few minutes.</a:t>
            </a:r>
            <a:br>
              <a:rPr lang="en-US" altLang="zh-CN" sz="3100" b="1" smtClean="0">
                <a:latin typeface="Times New Roman" pitchFamily="18" charset="0"/>
              </a:rPr>
            </a:br>
            <a:r>
              <a:rPr lang="en-US" altLang="zh-CN" sz="3100" b="1" smtClean="0">
                <a:latin typeface="Times New Roman" pitchFamily="18" charset="0"/>
              </a:rPr>
              <a:t>A with        B for           C on       D in</a:t>
            </a:r>
          </a:p>
          <a:p>
            <a:pPr marL="608013" indent="-608013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4. What time  ____we go to the station </a:t>
            </a:r>
          </a:p>
          <a:p>
            <a:pPr marL="608013" indent="-608013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tomorrow?</a:t>
            </a:r>
            <a:br>
              <a:rPr lang="en-US" altLang="zh-CN" sz="3100" b="1" smtClean="0">
                <a:latin typeface="Times New Roman" pitchFamily="18" charset="0"/>
              </a:rPr>
            </a:br>
            <a:r>
              <a:rPr lang="en-US" altLang="zh-CN" sz="3100" b="1" smtClean="0">
                <a:latin typeface="Times New Roman" pitchFamily="18" charset="0"/>
              </a:rPr>
              <a:t>A will          B shall        C do           D are</a:t>
            </a:r>
          </a:p>
          <a:p>
            <a:pPr marL="608013" indent="-608013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5. He will leave Beijing as soon as he ______ the</a:t>
            </a:r>
          </a:p>
          <a:p>
            <a:pPr marL="608013" indent="-608013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work next week.</a:t>
            </a:r>
            <a:br>
              <a:rPr lang="en-US" altLang="zh-CN" sz="3100" b="1" smtClean="0">
                <a:latin typeface="Times New Roman" pitchFamily="18" charset="0"/>
              </a:rPr>
            </a:br>
            <a:r>
              <a:rPr lang="en-US" altLang="zh-CN" sz="3100" b="1" smtClean="0">
                <a:latin typeface="Times New Roman" pitchFamily="18" charset="0"/>
              </a:rPr>
              <a:t>A finishes                      B doesn’t finish  </a:t>
            </a:r>
          </a:p>
          <a:p>
            <a:pPr marL="608013" indent="-608013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  C will finish                   D won’t finish</a:t>
            </a:r>
            <a:br>
              <a:rPr lang="en-US" altLang="zh-CN" sz="3100" b="1" smtClean="0">
                <a:latin typeface="Times New Roman" pitchFamily="18" charset="0"/>
              </a:rPr>
            </a:br>
            <a:endParaRPr lang="en-US" altLang="zh-CN" sz="3100" b="1" smtClean="0">
              <a:latin typeface="Times New Roman" pitchFamily="18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3706813" y="819150"/>
            <a:ext cx="576262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2749550" y="1898650"/>
            <a:ext cx="862013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7067550" y="3517900"/>
            <a:ext cx="576263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utoUpdateAnimBg="0"/>
      <p:bldP spid="18438" grpId="0" autoUpdateAnimBg="0"/>
      <p:bldP spid="1843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5963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6. There____a party this afternoon.</a:t>
            </a:r>
            <a:br>
              <a:rPr lang="en-US" altLang="zh-CN" sz="3100" b="1" smtClean="0">
                <a:latin typeface="Times New Roman" pitchFamily="18" charset="0"/>
              </a:rPr>
            </a:br>
            <a:r>
              <a:rPr lang="en-US" altLang="zh-CN" sz="3100" b="1" smtClean="0">
                <a:latin typeface="Times New Roman" pitchFamily="18" charset="0"/>
              </a:rPr>
              <a:t>A will be                   B will have  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C is going to have    D are going to have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7. It____National Day tomorrow. We ___ a party.</a:t>
            </a:r>
            <a:br>
              <a:rPr lang="en-US" altLang="zh-CN" sz="3100" b="1" smtClean="0">
                <a:latin typeface="Times New Roman" pitchFamily="18" charset="0"/>
              </a:rPr>
            </a:br>
            <a:r>
              <a:rPr lang="en-US" altLang="zh-CN" sz="3100" b="1" smtClean="0">
                <a:latin typeface="Times New Roman" pitchFamily="18" charset="0"/>
              </a:rPr>
              <a:t> A is going to be; will have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B will be; is having  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C will be; are going to have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 D will have; is going to be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8. Tom is 10 years old now, next year he ___11. </a:t>
            </a:r>
            <a:br>
              <a:rPr lang="en-US" altLang="zh-CN" sz="3100" b="1" smtClean="0">
                <a:latin typeface="Times New Roman" pitchFamily="18" charset="0"/>
              </a:rPr>
            </a:br>
            <a:r>
              <a:rPr lang="en-US" altLang="zh-CN" sz="3100" b="1" smtClean="0">
                <a:latin typeface="Times New Roman" pitchFamily="18" charset="0"/>
              </a:rPr>
              <a:t>A is                            B is going to be  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   C will be                    D will to be 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981200" y="277813"/>
            <a:ext cx="720725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308100" y="1628775"/>
            <a:ext cx="5032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7451725" y="4330700"/>
            <a:ext cx="649288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3100" b="1">
                <a:solidFill>
                  <a:srgbClr val="FF0000"/>
                </a:solidFill>
                <a:latin typeface="Times New Roman" pitchFamily="18" charset="0"/>
              </a:rPr>
              <a:t>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  <p:bldP spid="15364" grpId="0" autoUpdateAnimBg="0"/>
      <p:bldP spid="1536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228600" y="668338"/>
            <a:ext cx="9144000" cy="663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/>
              <a:t>            </a:t>
            </a:r>
            <a:r>
              <a:rPr lang="zh-CN" altLang="en-US" sz="4100" b="1">
                <a:solidFill>
                  <a:srgbClr val="0000CC"/>
                </a:solidFill>
                <a:ea typeface="黑体" pitchFamily="2" charset="-122"/>
              </a:rPr>
              <a:t>根据汉语提示完成句子。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My brother is studying _________ ________ 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计算机科学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， 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and he wants to be a ___________(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电脑程序员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2.Li Lei’s uncle is a ____________(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专业的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engineer in the factory.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3.I think he can become a good _______(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飞行员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4. Bai Yansong is a famous _________ (</a:t>
            </a:r>
            <a:r>
              <a:rPr lang="zh-CN" altLang="en-US" sz="3200" b="1">
                <a:latin typeface="Times New Roman" pitchFamily="18" charset="0"/>
                <a:cs typeface="Times New Roman" pitchFamily="18" charset="0"/>
              </a:rPr>
              <a:t>新闻记者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) from CCTV.</a:t>
            </a:r>
          </a:p>
          <a:p>
            <a:pPr eaLnBrk="1" hangingPunct="1">
              <a:spcBef>
                <a:spcPct val="50000"/>
              </a:spcBef>
            </a:pPr>
            <a:endParaRPr lang="en-US" altLang="zh-CN" sz="3200">
              <a:solidFill>
                <a:srgbClr val="0000FF"/>
              </a:solidFill>
            </a:endParaRPr>
          </a:p>
        </p:txBody>
      </p:sp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228600" y="1001713"/>
            <a:ext cx="86042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 sz="2000">
              <a:ea typeface="黑体" pitchFamily="2" charset="-122"/>
            </a:endParaRPr>
          </a:p>
        </p:txBody>
      </p: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2063750" y="3449638"/>
            <a:ext cx="4465638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000"/>
              <a:t>`</a:t>
            </a:r>
          </a:p>
          <a:p>
            <a:pPr eaLnBrk="1" hangingPunct="1">
              <a:spcBef>
                <a:spcPct val="50000"/>
              </a:spcBef>
            </a:pPr>
            <a:endParaRPr lang="en-US" altLang="zh-CN" sz="2000"/>
          </a:p>
          <a:p>
            <a:pPr eaLnBrk="1" hangingPunct="1">
              <a:spcBef>
                <a:spcPct val="50000"/>
              </a:spcBef>
            </a:pPr>
            <a:endParaRPr lang="en-US" altLang="zh-CN" sz="2000"/>
          </a:p>
          <a:p>
            <a:pPr eaLnBrk="1" hangingPunct="1">
              <a:spcBef>
                <a:spcPct val="50000"/>
              </a:spcBef>
            </a:pPr>
            <a:endParaRPr lang="en-US" altLang="zh-CN" sz="2000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4699000" y="1600200"/>
            <a:ext cx="4140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computer   science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33400" y="2538413"/>
            <a:ext cx="28797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programmer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3886200" y="3306763"/>
            <a:ext cx="28098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professional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5943600" y="44497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pilot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5105400" y="5257800"/>
            <a:ext cx="2520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reporter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7" grpId="0"/>
      <p:bldP spid="19468" grpId="0"/>
      <p:bldP spid="19469" grpId="0"/>
      <p:bldP spid="19470" grpId="0"/>
      <p:bldP spid="194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444500" y="1809750"/>
            <a:ext cx="8280400" cy="286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/>
          <a:p>
            <a:pPr marL="723900" indent="-723900" defTabSz="912813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1.  Cheng Han’s mother is going to hold </a:t>
            </a:r>
          </a:p>
          <a:p>
            <a:pPr marL="723900" indent="-723900" defTabSz="912813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    art exhibitions. (</a:t>
            </a:r>
            <a:r>
              <a:rPr lang="zh-CN" altLang="en-US" sz="3600" b="1">
                <a:latin typeface="Times New Roman" pitchFamily="18" charset="0"/>
              </a:rPr>
              <a:t>改为一般疑问句</a:t>
            </a:r>
            <a:r>
              <a:rPr lang="en-US" altLang="zh-CN" sz="3600" b="1">
                <a:latin typeface="Times New Roman" pitchFamily="18" charset="0"/>
              </a:rPr>
              <a:t>)</a:t>
            </a:r>
          </a:p>
          <a:p>
            <a:pPr marL="723900" indent="-723900" defTabSz="912813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     ___ Cheng Han’s mother ______ </a:t>
            </a:r>
          </a:p>
          <a:p>
            <a:pPr marL="723900" indent="-723900" defTabSz="912813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    to hold art exhibitions? 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404938" y="3340100"/>
            <a:ext cx="5445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Is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588125" y="3340100"/>
            <a:ext cx="13763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going 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940050" y="728663"/>
            <a:ext cx="2879725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4700" b="1">
                <a:solidFill>
                  <a:srgbClr val="0000CC"/>
                </a:solidFill>
                <a:ea typeface="黑体" pitchFamily="2" charset="-122"/>
              </a:rPr>
              <a:t>句型转换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68313" y="1030288"/>
            <a:ext cx="8280400" cy="474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2.   I’m going to be </a:t>
            </a:r>
            <a:r>
              <a:rPr lang="en-US" altLang="zh-CN" sz="3600" b="1" u="sng">
                <a:latin typeface="Times New Roman" pitchFamily="18" charset="0"/>
              </a:rPr>
              <a:t>an actor</a:t>
            </a:r>
            <a:r>
              <a:rPr lang="en-US" altLang="zh-CN" sz="3600" b="1">
                <a:latin typeface="Times New Roman" pitchFamily="18" charset="0"/>
              </a:rPr>
              <a:t> when I grow up. (</a:t>
            </a:r>
            <a:r>
              <a:rPr lang="zh-CN" altLang="en-US" sz="3600" b="1">
                <a:latin typeface="Times New Roman" pitchFamily="18" charset="0"/>
              </a:rPr>
              <a:t>就划线部分提问</a:t>
            </a:r>
            <a:r>
              <a:rPr lang="en-US" altLang="zh-CN" sz="3600" b="1">
                <a:latin typeface="Times New Roman" pitchFamily="18" charset="0"/>
              </a:rPr>
              <a:t>)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    _____ are you going to __ when you grow up? 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3.   My aunt is going to move to </a:t>
            </a:r>
            <a:r>
              <a:rPr lang="en-US" altLang="zh-CN" sz="3600" b="1" u="sng">
                <a:latin typeface="Times New Roman" pitchFamily="18" charset="0"/>
              </a:rPr>
              <a:t>Paris</a:t>
            </a:r>
            <a:r>
              <a:rPr lang="en-US" altLang="zh-CN" sz="3600" b="1">
                <a:latin typeface="Times New Roman" pitchFamily="18" charset="0"/>
              </a:rPr>
              <a:t>.	(</a:t>
            </a:r>
            <a:r>
              <a:rPr lang="zh-CN" altLang="en-US" sz="3600" b="1">
                <a:latin typeface="Times New Roman" pitchFamily="18" charset="0"/>
              </a:rPr>
              <a:t>就划线部分提问</a:t>
            </a:r>
            <a:r>
              <a:rPr lang="en-US" altLang="zh-CN" sz="3600" b="1">
                <a:latin typeface="Times New Roman" pitchFamily="18" charset="0"/>
              </a:rPr>
              <a:t>)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    ______ is your aunt going to _____ ? 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212850" y="24384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What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117600" y="4959350"/>
            <a:ext cx="15097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Where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5819775" y="2438400"/>
            <a:ext cx="646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be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6970713" y="4959350"/>
            <a:ext cx="12366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move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/>
      <p:bldP spid="4101" grpId="0"/>
      <p:bldP spid="410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52413" y="728663"/>
            <a:ext cx="8637587" cy="457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/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4. We are going to </a:t>
            </a:r>
            <a:r>
              <a:rPr lang="en-US" altLang="zh-CN" sz="3600" b="1" u="sng">
                <a:latin typeface="Times New Roman" pitchFamily="18" charset="0"/>
              </a:rPr>
              <a:t>play basketball</a:t>
            </a:r>
            <a:r>
              <a:rPr lang="en-US" altLang="zh-CN" sz="3600" b="1">
                <a:latin typeface="Times New Roman" pitchFamily="18" charset="0"/>
              </a:rPr>
              <a:t> 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  tomorrow. (</a:t>
            </a:r>
            <a:r>
              <a:rPr lang="zh-CN" altLang="en-US" sz="3600" b="1">
                <a:latin typeface="Times New Roman" pitchFamily="18" charset="0"/>
              </a:rPr>
              <a:t>就划线部分提问</a:t>
            </a:r>
            <a:r>
              <a:rPr lang="en-US" altLang="zh-CN" sz="3600" b="1">
                <a:latin typeface="Times New Roman" pitchFamily="18" charset="0"/>
              </a:rPr>
              <a:t>)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    _____ are you going to ___ tomorrow?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5. Her cousin is going to travel around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  the world. (</a:t>
            </a:r>
            <a:r>
              <a:rPr lang="zh-CN" altLang="en-US" sz="3600" b="1">
                <a:latin typeface="Times New Roman" pitchFamily="18" charset="0"/>
              </a:rPr>
              <a:t>改为同义句</a:t>
            </a:r>
            <a:r>
              <a:rPr lang="en-US" altLang="zh-CN" sz="3600" b="1">
                <a:latin typeface="Times New Roman" pitchFamily="18" charset="0"/>
              </a:rPr>
              <a:t>)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  Her cousin is going to travel  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  _________________ .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925513" y="2079625"/>
            <a:ext cx="12874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What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827088" y="4598988"/>
            <a:ext cx="37671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all over the world 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5724525" y="2079625"/>
            <a:ext cx="671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do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819150"/>
            <a:ext cx="8064500" cy="4897438"/>
          </a:xfrm>
        </p:spPr>
        <p:txBody>
          <a:bodyPr/>
          <a:lstStyle/>
          <a:p>
            <a:pPr marL="530225" indent="-530225"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6. are, to, going, next, week, they, do, what?</a:t>
            </a:r>
            <a:r>
              <a:rPr lang="zh-CN" altLang="en-US" sz="3600" b="1" smtClean="0">
                <a:latin typeface="Times New Roman" pitchFamily="18" charset="0"/>
              </a:rPr>
              <a:t>（连词成句） </a:t>
            </a:r>
          </a:p>
          <a:p>
            <a:pPr marL="530225" indent="-530225" algn="l">
              <a:lnSpc>
                <a:spcPct val="130000"/>
              </a:lnSpc>
              <a:spcBef>
                <a:spcPct val="0"/>
              </a:spcBef>
            </a:pPr>
            <a:r>
              <a:rPr lang="zh-CN" altLang="en-US" sz="3600" b="1" smtClean="0">
                <a:solidFill>
                  <a:srgbClr val="3333FF"/>
                </a:solidFill>
                <a:latin typeface="Times New Roman" pitchFamily="18" charset="0"/>
              </a:rPr>
              <a:t>     </a:t>
            </a:r>
            <a:r>
              <a:rPr lang="en-US" altLang="zh-CN" sz="3600" b="1" smtClean="0">
                <a:latin typeface="Times New Roman" pitchFamily="18" charset="0"/>
              </a:rPr>
              <a:t>______________________________</a:t>
            </a:r>
          </a:p>
          <a:p>
            <a:pPr marL="530225" indent="-530225"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7. I’m, going, walk, fast, not, too, to.</a:t>
            </a:r>
          </a:p>
          <a:p>
            <a:pPr marL="530225" indent="-530225"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    (</a:t>
            </a:r>
            <a:r>
              <a:rPr lang="zh-CN" altLang="en-US" sz="3600" b="1" smtClean="0">
                <a:latin typeface="Times New Roman" pitchFamily="18" charset="0"/>
              </a:rPr>
              <a:t>连词成句</a:t>
            </a:r>
            <a:r>
              <a:rPr lang="en-US" altLang="zh-CN" sz="3600" b="1" smtClean="0">
                <a:latin typeface="Times New Roman" pitchFamily="18" charset="0"/>
              </a:rPr>
              <a:t>) </a:t>
            </a:r>
          </a:p>
          <a:p>
            <a:pPr marL="530225" indent="-530225"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FF3300"/>
                </a:solidFill>
                <a:latin typeface="Times New Roman" pitchFamily="18" charset="0"/>
              </a:rPr>
              <a:t>    </a:t>
            </a:r>
            <a:r>
              <a:rPr lang="en-US" altLang="zh-CN" sz="3600" b="1" smtClean="0">
                <a:latin typeface="Times New Roman" pitchFamily="18" charset="0"/>
              </a:rPr>
              <a:t>_______________________________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925513" y="2259013"/>
            <a:ext cx="765492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What are they going to do next week?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1308100" y="4330700"/>
            <a:ext cx="6151563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I’m not going to walk too fast.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33375" y="1698625"/>
            <a:ext cx="8505825" cy="4321175"/>
          </a:xfrm>
        </p:spPr>
        <p:txBody>
          <a:bodyPr/>
          <a:lstStyle/>
          <a:p>
            <a:pPr marL="530225" indent="-530225"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A:  ________________________? </a:t>
            </a:r>
          </a:p>
          <a:p>
            <a:pPr marL="530225" indent="-530225"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B: I’m going to buy a present(</a:t>
            </a:r>
            <a:r>
              <a:rPr lang="zh-CN" altLang="en-US" sz="3600" b="1" smtClean="0">
                <a:latin typeface="Times New Roman" pitchFamily="18" charset="0"/>
              </a:rPr>
              <a:t>礼物</a:t>
            </a:r>
            <a:r>
              <a:rPr lang="en-US" altLang="zh-CN" sz="3600" b="1" smtClean="0">
                <a:latin typeface="Times New Roman" pitchFamily="18" charset="0"/>
              </a:rPr>
              <a:t>). </a:t>
            </a:r>
          </a:p>
          <a:p>
            <a:pPr marL="530225" indent="-530225"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A: ____________________________? </a:t>
            </a:r>
          </a:p>
          <a:p>
            <a:pPr marL="530225" indent="-530225"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B: I’m going to give it to my English teacher.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101725" y="1698625"/>
            <a:ext cx="65516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1" lang="zh-CN" altLang="zh-CN" sz="3600" b="1">
              <a:latin typeface="Times New Roman" pitchFamily="18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98563" y="1789113"/>
            <a:ext cx="55673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 What are you going to do 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08050" y="3138488"/>
            <a:ext cx="7007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  Who are you going to give it to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213100" y="644525"/>
            <a:ext cx="2655888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700" b="1">
                <a:solidFill>
                  <a:srgbClr val="0000CC"/>
                </a:solidFill>
                <a:ea typeface="黑体" pitchFamily="2" charset="-122"/>
              </a:rPr>
              <a:t>补全对话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33400" y="1219200"/>
            <a:ext cx="8229600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Unit 6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I’m going to study computer science</a:t>
            </a:r>
            <a:r>
              <a:rPr lang="zh-CN" altLang="zh-CN" b="1">
                <a:solidFill>
                  <a:schemeClr val="bg1"/>
                </a:solidFill>
              </a:rPr>
              <a:t>学科网</a:t>
            </a:r>
            <a:r>
              <a:rPr lang="en-US" altLang="zh-CN" b="1">
                <a:solidFill>
                  <a:srgbClr val="003399"/>
                </a:solidFill>
              </a:rPr>
              <a:t>. </a:t>
            </a:r>
          </a:p>
          <a:p>
            <a:pPr algn="ctr" eaLnBrk="1" hangingPunct="1">
              <a:spcBef>
                <a:spcPct val="50000"/>
              </a:spcBef>
            </a:pPr>
            <a:endParaRPr lang="en-US" altLang="zh-CN" sz="4400" b="1">
              <a:solidFill>
                <a:srgbClr val="0000CC"/>
              </a:solidFill>
            </a:endParaRPr>
          </a:p>
        </p:txBody>
      </p:sp>
      <p:sp>
        <p:nvSpPr>
          <p:cNvPr id="10243" name="WordArt 6"/>
          <p:cNvSpPr>
            <a:spLocks noChangeArrowheads="1" noChangeShapeType="1" noTextEdit="1"/>
          </p:cNvSpPr>
          <p:nvPr/>
        </p:nvSpPr>
        <p:spPr bwMode="auto">
          <a:xfrm>
            <a:off x="3124200" y="4267200"/>
            <a:ext cx="31242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Self Check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49250" y="639763"/>
            <a:ext cx="8445500" cy="5489575"/>
          </a:xfrm>
        </p:spPr>
        <p:txBody>
          <a:bodyPr/>
          <a:lstStyle/>
          <a:p>
            <a:pPr marL="633413" indent="-633413" algn="l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A:  _______________________? </a:t>
            </a:r>
          </a:p>
          <a:p>
            <a:pPr marL="633413" indent="-633413" algn="l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B: I’m going to buy a card. </a:t>
            </a:r>
          </a:p>
          <a:p>
            <a:pPr marL="633413" indent="-633413" algn="l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A:  __________________________? </a:t>
            </a:r>
          </a:p>
          <a:p>
            <a:pPr marL="633413" indent="-633413" algn="l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B: I'm going to buy it in the shop over there. </a:t>
            </a:r>
          </a:p>
          <a:p>
            <a:pPr marL="633413" indent="-633413" algn="l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A: Are you going there alone (</a:t>
            </a:r>
            <a:r>
              <a:rPr lang="zh-CN" altLang="en-US" sz="3600" b="1" smtClean="0">
                <a:latin typeface="Times New Roman" pitchFamily="18" charset="0"/>
              </a:rPr>
              <a:t>独自一人</a:t>
            </a:r>
            <a:r>
              <a:rPr lang="en-US" altLang="zh-CN" sz="3600" b="1" smtClean="0">
                <a:latin typeface="Times New Roman" pitchFamily="18" charset="0"/>
              </a:rPr>
              <a:t>)? </a:t>
            </a:r>
          </a:p>
          <a:p>
            <a:pPr marL="633413" indent="-633413" algn="l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B: No. </a:t>
            </a:r>
          </a:p>
          <a:p>
            <a:pPr marL="633413" indent="-633413" algn="l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    _____________________________. 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27088" y="728663"/>
            <a:ext cx="6238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  What are you going to buy 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827088" y="1989138"/>
            <a:ext cx="69119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  Where are you going to buy it 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731838" y="5138738"/>
            <a:ext cx="69865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  I am going there with my friend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/>
      <p:bldP spid="133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2363788" y="909638"/>
            <a:ext cx="4525962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6200" b="1">
                <a:solidFill>
                  <a:srgbClr val="0000CC"/>
                </a:solidFill>
              </a:rPr>
              <a:t>Homework 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925513" y="2259013"/>
            <a:ext cx="7292975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515" tIns="59258" rIns="118515" bIns="59258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100" b="1">
                <a:latin typeface="Times New Roman" pitchFamily="18" charset="0"/>
              </a:rPr>
              <a:t>Write a letter to your friend to tell him or her what you are going to do for the next vacation.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 kern="1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2362200" y="533400"/>
            <a:ext cx="44196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altLang="zh-CN" sz="7200" b="1" kern="10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C0C0C0"/>
                  </a:outerShdw>
                </a:effectLst>
                <a:latin typeface="宋体"/>
                <a:ea typeface="宋体"/>
              </a:rPr>
              <a:t>be going to </a:t>
            </a:r>
            <a:r>
              <a:rPr lang="zh-CN" altLang="en-US" sz="7200" b="1" kern="10" dirty="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C0C0C0"/>
                  </a:outerShdw>
                </a:effectLst>
                <a:latin typeface="宋体"/>
                <a:ea typeface="宋体"/>
              </a:rPr>
              <a:t>结构：</a:t>
            </a:r>
          </a:p>
        </p:txBody>
      </p:sp>
      <p:sp>
        <p:nvSpPr>
          <p:cNvPr id="5123" name="WordArt 3"/>
          <p:cNvSpPr>
            <a:spLocks noChangeArrowheads="1" noChangeShapeType="1" noTextEdit="1"/>
          </p:cNvSpPr>
          <p:nvPr/>
        </p:nvSpPr>
        <p:spPr bwMode="auto">
          <a:xfrm>
            <a:off x="304800" y="1676400"/>
            <a:ext cx="1371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定义：</a:t>
            </a: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304800" y="3733800"/>
            <a:ext cx="1371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结构：</a:t>
            </a:r>
          </a:p>
        </p:txBody>
      </p:sp>
      <p:sp>
        <p:nvSpPr>
          <p:cNvPr id="5125" name="WordArt 6"/>
          <p:cNvSpPr>
            <a:spLocks noChangeArrowheads="1" noChangeShapeType="1" noTextEdit="1"/>
          </p:cNvSpPr>
          <p:nvPr/>
        </p:nvSpPr>
        <p:spPr bwMode="auto">
          <a:xfrm>
            <a:off x="304800" y="2667000"/>
            <a:ext cx="1371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标志：</a:t>
            </a:r>
          </a:p>
        </p:txBody>
      </p:sp>
      <p:sp>
        <p:nvSpPr>
          <p:cNvPr id="5126" name="WordArt 7"/>
          <p:cNvSpPr>
            <a:spLocks noChangeArrowheads="1" noChangeShapeType="1" noTextEdit="1"/>
          </p:cNvSpPr>
          <p:nvPr/>
        </p:nvSpPr>
        <p:spPr bwMode="auto">
          <a:xfrm>
            <a:off x="304800" y="4724400"/>
            <a:ext cx="1371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例句：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828800" y="1752600"/>
            <a:ext cx="6969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/>
              <a:t>表示将要发生的动作，含有“打算”的意思。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752600" y="2667000"/>
            <a:ext cx="55546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33CC"/>
                </a:solidFill>
              </a:rPr>
              <a:t>tomorrow , next week/Sunday , </a:t>
            </a:r>
          </a:p>
          <a:p>
            <a:pPr eaLnBrk="1" hangingPunct="1"/>
            <a:r>
              <a:rPr lang="en-US" altLang="zh-CN" sz="2800" b="1">
                <a:solidFill>
                  <a:srgbClr val="FF33CC"/>
                </a:solidFill>
              </a:rPr>
              <a:t>this evening…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1752600" y="3810000"/>
            <a:ext cx="61023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66"/>
                </a:solidFill>
              </a:rPr>
              <a:t>主语 </a:t>
            </a:r>
            <a:r>
              <a:rPr lang="en-US" altLang="zh-CN" sz="2800" b="1">
                <a:solidFill>
                  <a:srgbClr val="FF0066"/>
                </a:solidFill>
              </a:rPr>
              <a:t>+ be going to + </a:t>
            </a:r>
            <a:r>
              <a:rPr lang="zh-CN" altLang="en-US" sz="2800" b="1">
                <a:solidFill>
                  <a:srgbClr val="FF0066"/>
                </a:solidFill>
              </a:rPr>
              <a:t>动词的原形</a:t>
            </a:r>
            <a:r>
              <a:rPr lang="zh-CN" altLang="en-US" b="1">
                <a:solidFill>
                  <a:schemeClr val="bg1"/>
                </a:solidFill>
              </a:rPr>
              <a:t>组卷网</a:t>
            </a:r>
            <a:endParaRPr lang="en-US" altLang="zh-CN" b="1">
              <a:solidFill>
                <a:schemeClr val="bg1"/>
              </a:solidFill>
            </a:endParaRPr>
          </a:p>
          <a:p>
            <a:pPr eaLnBrk="1" hangingPunct="1"/>
            <a:endParaRPr lang="zh-CN" altLang="en-US" sz="2800" b="1">
              <a:solidFill>
                <a:srgbClr val="FF0066"/>
              </a:solidFill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889125" y="48974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752600" y="4724400"/>
            <a:ext cx="54848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She is going to play football.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He is going to go fishing.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It is going to do its homework.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utoUpdateAnimBg="0"/>
      <p:bldP spid="15369" grpId="0" autoUpdateAnimBg="0"/>
      <p:bldP spid="15370" grpId="0" autoUpdateAnimBg="0"/>
      <p:bldP spid="15371" grpId="0" autoUpdateAnimBg="0"/>
      <p:bldP spid="1537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smtClean="0">
                <a:solidFill>
                  <a:srgbClr val="0000CC"/>
                </a:solidFill>
              </a:rPr>
              <a:t>Talk about your future jobs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0" y="5867400"/>
            <a:ext cx="1955800" cy="630238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b="1" smtClean="0">
                <a:latin typeface="Times New Roman" pitchFamily="18" charset="0"/>
              </a:rPr>
              <a:t>soldiers</a:t>
            </a:r>
          </a:p>
        </p:txBody>
      </p:sp>
      <p:pic>
        <p:nvPicPr>
          <p:cNvPr id="22532" name="Picture 4" descr="2105757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58"/>
          <a:stretch>
            <a:fillRect/>
          </a:stretch>
        </p:blipFill>
        <p:spPr bwMode="auto">
          <a:xfrm>
            <a:off x="4953000" y="1447800"/>
            <a:ext cx="3324225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304800" y="2438400"/>
            <a:ext cx="4572000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Times New Roman" pitchFamily="18" charset="0"/>
                <a:cs typeface="Times New Roman" pitchFamily="18" charset="0"/>
              </a:rPr>
              <a:t>--</a:t>
            </a:r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What are you going to  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   be when you grow up?</a:t>
            </a:r>
          </a:p>
          <a:p>
            <a:pPr eaLnBrk="1" hangingPunct="1"/>
            <a:endParaRPr lang="en-US" altLang="zh-CN" sz="3200" b="1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altLang="zh-CN" sz="3200" b="1">
                <a:latin typeface="Times New Roman" pitchFamily="18" charset="0"/>
                <a:cs typeface="Times New Roman" pitchFamily="18" charset="0"/>
              </a:rPr>
              <a:t>--I want to be…</a:t>
            </a:r>
            <a:r>
              <a:rPr lang="zh-CN" altLang="zh-CN" b="1">
                <a:solidFill>
                  <a:schemeClr val="bg1"/>
                </a:solidFill>
              </a:rPr>
              <a:t>学科网</a:t>
            </a:r>
            <a:r>
              <a:rPr lang="en-US" altLang="zh-CN" b="1">
                <a:solidFill>
                  <a:srgbClr val="003399"/>
                </a:solidFill>
              </a:rPr>
              <a:t>. </a:t>
            </a:r>
          </a:p>
          <a:p>
            <a:pPr eaLnBrk="1" hangingPunct="1"/>
            <a:endParaRPr lang="zh-CN" altLang="en-US" sz="3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33600" y="5638800"/>
            <a:ext cx="4894263" cy="719138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3100" b="1" smtClean="0">
                <a:latin typeface="Times New Roman" pitchFamily="18" charset="0"/>
              </a:rPr>
              <a:t>policeman/policewoman</a:t>
            </a:r>
          </a:p>
        </p:txBody>
      </p:sp>
      <p:pic>
        <p:nvPicPr>
          <p:cNvPr id="7171" name="Picture 5" descr="20081224204711648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0"/>
          <a:stretch>
            <a:fillRect/>
          </a:stretch>
        </p:blipFill>
        <p:spPr bwMode="auto">
          <a:xfrm>
            <a:off x="1371600" y="914400"/>
            <a:ext cx="5776913" cy="46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52800" y="5715000"/>
            <a:ext cx="1716088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4100" b="1" smtClean="0">
                <a:latin typeface="Times New Roman" pitchFamily="18" charset="0"/>
              </a:rPr>
              <a:t>doctor</a:t>
            </a:r>
          </a:p>
        </p:txBody>
      </p:sp>
      <p:pic>
        <p:nvPicPr>
          <p:cNvPr id="24581" name="Picture 5" descr="130735_104958005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2"/>
          <a:stretch>
            <a:fillRect/>
          </a:stretch>
        </p:blipFill>
        <p:spPr bwMode="auto">
          <a:xfrm>
            <a:off x="1524000" y="990600"/>
            <a:ext cx="5567363" cy="486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611563" y="5319713"/>
            <a:ext cx="1908175" cy="720725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4100" b="1" smtClean="0">
                <a:latin typeface="Times New Roman" pitchFamily="18" charset="0"/>
              </a:rPr>
              <a:t>cook</a:t>
            </a:r>
          </a:p>
        </p:txBody>
      </p:sp>
      <p:pic>
        <p:nvPicPr>
          <p:cNvPr id="25607" name="Picture 7" descr="00e0b0e9d25109778134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998538"/>
            <a:ext cx="6430963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304800" y="838200"/>
            <a:ext cx="86106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/>
              <a:t>1</a:t>
            </a:r>
            <a:r>
              <a:rPr lang="en-US" altLang="zh-CN" sz="3200" b="1">
                <a:solidFill>
                  <a:srgbClr val="003399"/>
                </a:solidFill>
              </a:rPr>
              <a:t> Match the jobs with the school subjects.</a:t>
            </a:r>
            <a:endParaRPr lang="zh-CN" altLang="en-US" sz="3200" b="1">
              <a:solidFill>
                <a:srgbClr val="003399"/>
              </a:solidFill>
            </a:endParaRPr>
          </a:p>
          <a:p>
            <a:pPr eaLnBrk="1" hangingPunct="1"/>
            <a:endParaRPr lang="zh-CN" altLang="en-US" b="1"/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609600" y="2209800"/>
            <a:ext cx="8229600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900"/>
              </a:lnSpc>
            </a:pPr>
            <a:r>
              <a:rPr lang="en-US" altLang="zh-CN" sz="2800"/>
              <a:t>1.computer programmer           medicine</a:t>
            </a:r>
            <a:endParaRPr lang="zh-CN" altLang="en-US" sz="2800"/>
          </a:p>
          <a:p>
            <a:pPr eaLnBrk="1" hangingPunct="1">
              <a:lnSpc>
                <a:spcPts val="3900"/>
              </a:lnSpc>
            </a:pPr>
            <a:r>
              <a:rPr lang="en-US" altLang="zh-CN" sz="2800"/>
              <a:t>2.engineer                                 computer science</a:t>
            </a:r>
            <a:endParaRPr lang="zh-CN" altLang="en-US" sz="2800"/>
          </a:p>
          <a:p>
            <a:pPr eaLnBrk="1" hangingPunct="1">
              <a:lnSpc>
                <a:spcPts val="3900"/>
              </a:lnSpc>
            </a:pPr>
            <a:r>
              <a:rPr lang="en-US" altLang="zh-CN" sz="2800"/>
              <a:t>3.doctor                                     math</a:t>
            </a:r>
            <a:endParaRPr lang="zh-CN" altLang="en-US" sz="2800"/>
          </a:p>
          <a:p>
            <a:pPr eaLnBrk="1" hangingPunct="1">
              <a:lnSpc>
                <a:spcPts val="3900"/>
              </a:lnSpc>
            </a:pPr>
            <a:r>
              <a:rPr lang="en-US" altLang="zh-CN" sz="2800"/>
              <a:t>4. basketball player                   science</a:t>
            </a:r>
            <a:endParaRPr lang="zh-CN" altLang="en-US" sz="2800"/>
          </a:p>
          <a:p>
            <a:pPr eaLnBrk="1" hangingPunct="1">
              <a:lnSpc>
                <a:spcPts val="3900"/>
              </a:lnSpc>
            </a:pPr>
            <a:r>
              <a:rPr lang="en-US" altLang="zh-CN" sz="2800"/>
              <a:t>5.scientist                                  P.E.</a:t>
            </a:r>
            <a:endParaRPr lang="zh-CN" altLang="en-US" sz="2800"/>
          </a:p>
          <a:p>
            <a:pPr eaLnBrk="1" hangingPunct="1">
              <a:lnSpc>
                <a:spcPts val="3900"/>
              </a:lnSpc>
            </a:pPr>
            <a:endParaRPr lang="zh-CN" altLang="en-US" sz="2800"/>
          </a:p>
        </p:txBody>
      </p:sp>
      <p:sp>
        <p:nvSpPr>
          <p:cNvPr id="6" name="圆角矩形 5"/>
          <p:cNvSpPr/>
          <p:nvPr/>
        </p:nvSpPr>
        <p:spPr>
          <a:xfrm>
            <a:off x="304800" y="2057400"/>
            <a:ext cx="8534400" cy="297180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624388" y="2509838"/>
            <a:ext cx="938212" cy="53816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352800" y="3124200"/>
            <a:ext cx="2209800" cy="381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2895600" y="2438400"/>
            <a:ext cx="2657475" cy="1066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886200" y="3962400"/>
            <a:ext cx="1600200" cy="5334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3048000" y="4038600"/>
            <a:ext cx="2438400" cy="4572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0" name="图片 18" descr="QQ截图2013080716234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800600"/>
            <a:ext cx="3533775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/>
          <p:cNvSpPr txBox="1">
            <a:spLocks noChangeArrowheads="1"/>
          </p:cNvSpPr>
          <p:nvPr/>
        </p:nvSpPr>
        <p:spPr bwMode="auto">
          <a:xfrm>
            <a:off x="304800" y="1581150"/>
            <a:ext cx="8686800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What do you ________to be when you grow up?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I want ________ a scientist.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A:Wow! That sounds cool. But it’s difficult. ________  </a:t>
            </a: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are you ________ to do that?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After I finish high school, I’m ________ to go to </a:t>
            </a: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 university.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________ are you ________ to study?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B: In Hefei. I’m ________ to study there for four years.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A: I think I want ________ a teacher. I’m ________ to </a:t>
            </a:r>
          </a:p>
          <a:p>
            <a:pPr eaLnBrk="1" hangingPunct="1">
              <a:lnSpc>
                <a:spcPts val="37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 teach in Wuhan.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700"/>
              </a:lnSpc>
            </a:pP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矩形 4"/>
          <p:cNvSpPr>
            <a:spLocks noChangeArrowheads="1"/>
          </p:cNvSpPr>
          <p:nvPr/>
        </p:nvSpPr>
        <p:spPr bwMode="auto">
          <a:xfrm>
            <a:off x="228600" y="762000"/>
            <a:ext cx="8153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/>
              <a:t>2</a:t>
            </a:r>
            <a:r>
              <a:rPr lang="en-US" altLang="zh-CN" sz="3200" b="1">
                <a:solidFill>
                  <a:srgbClr val="003399"/>
                </a:solidFill>
              </a:rPr>
              <a:t> Fill in the blanks in the conversation.</a:t>
            </a:r>
            <a:endParaRPr lang="zh-CN" altLang="en-US" sz="3200" b="1">
              <a:solidFill>
                <a:srgbClr val="003399"/>
              </a:solidFill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3041650" y="15541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want</a:t>
            </a: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2127250" y="20113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to be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162800" y="2438400"/>
            <a:ext cx="2520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How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981200" y="29257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going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5486400" y="33829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going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831850" y="43735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Where 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810000" y="4343400"/>
            <a:ext cx="25209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going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041650" y="48307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going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124200" y="52879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to be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781800" y="5287963"/>
            <a:ext cx="25209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i="1">
                <a:solidFill>
                  <a:srgbClr val="FF3300"/>
                </a:solidFill>
              </a:rPr>
              <a:t>going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heme/theme1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上海Nordri专业商务幻灯演示设计">
  <a:themeElements>
    <a:clrScheme name="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785</Words>
  <Application>Microsoft Office PowerPoint</Application>
  <PresentationFormat>全屏显示(4:3)</PresentationFormat>
  <Paragraphs>162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Arial</vt:lpstr>
      <vt:lpstr>宋体</vt:lpstr>
      <vt:lpstr>Calibri</vt:lpstr>
      <vt:lpstr>Verdana</vt:lpstr>
      <vt:lpstr>Times New Roman</vt:lpstr>
      <vt:lpstr>黑体</vt:lpstr>
      <vt:lpstr>1_默认设计模板</vt:lpstr>
      <vt:lpstr>上海Nordri专业商务幻灯演示设计</vt:lpstr>
      <vt:lpstr>PowerPoint 演示文稿</vt:lpstr>
      <vt:lpstr>PowerPoint 演示文稿</vt:lpstr>
      <vt:lpstr>PowerPoint 演示文稿</vt:lpstr>
      <vt:lpstr>Talk about your future jobs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18</cp:revision>
  <cp:lastPrinted>1601-01-01T00:00:00Z</cp:lastPrinted>
  <dcterms:created xsi:type="dcterms:W3CDTF">1601-01-01T00:00:00Z</dcterms:created>
  <dcterms:modified xsi:type="dcterms:W3CDTF">2015-08-12T06:41:21Z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